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4" r:id="rId4"/>
    <p:sldId id="272" r:id="rId5"/>
    <p:sldId id="273" r:id="rId6"/>
    <p:sldId id="265" r:id="rId7"/>
    <p:sldId id="274" r:id="rId8"/>
    <p:sldId id="266" r:id="rId9"/>
    <p:sldId id="275" r:id="rId10"/>
    <p:sldId id="276" r:id="rId11"/>
    <p:sldId id="277" r:id="rId12"/>
    <p:sldId id="278" r:id="rId13"/>
    <p:sldId id="261" r:id="rId14"/>
    <p:sldId id="262" r:id="rId15"/>
    <p:sldId id="263" r:id="rId16"/>
    <p:sldId id="279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wm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5639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050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8649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718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0529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1862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5516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9603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169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0306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9275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5637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9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System on </a:t>
            </a:r>
            <a:r>
              <a:rPr lang="en-US" altLang="zh-TW" smtClean="0"/>
              <a:t>Chip HW2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r>
              <a:rPr lang="zh-TW" altLang="en-US" dirty="0" smtClean="0"/>
              <a:t>陳朝烈</a:t>
            </a:r>
            <a:endParaRPr lang="en-US" altLang="zh-TW" dirty="0" smtClean="0"/>
          </a:p>
          <a:p>
            <a:pPr algn="r"/>
            <a:r>
              <a:rPr lang="zh-TW" altLang="en-US" dirty="0" smtClean="0"/>
              <a:t>電子系 碩士 </a:t>
            </a:r>
            <a:r>
              <a:rPr lang="en-US" altLang="zh-TW" dirty="0" smtClean="0"/>
              <a:t>1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</a:p>
          <a:p>
            <a:pPr algn="r"/>
            <a:r>
              <a:rPr lang="en-US" altLang="zh-TW" dirty="0" smtClean="0"/>
              <a:t>F107112118</a:t>
            </a:r>
          </a:p>
          <a:p>
            <a:pPr algn="r"/>
            <a:r>
              <a:rPr lang="zh-TW" altLang="en-US" dirty="0" smtClean="0"/>
              <a:t>楊豐</a:t>
            </a:r>
            <a:r>
              <a:rPr lang="zh-TW" altLang="en-US" dirty="0"/>
              <a:t>瑞</a:t>
            </a:r>
          </a:p>
        </p:txBody>
      </p:sp>
    </p:spTree>
    <p:extLst>
      <p:ext uri="{BB962C8B-B14F-4D97-AF65-F5344CB8AC3E}">
        <p14:creationId xmlns:p14="http://schemas.microsoft.com/office/powerpoint/2010/main" val="1020410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 1 Upper and Lower limit counter</a:t>
            </a:r>
          </a:p>
        </p:txBody>
      </p:sp>
      <p:grpSp>
        <p:nvGrpSpPr>
          <p:cNvPr id="27" name="群組 26"/>
          <p:cNvGrpSpPr/>
          <p:nvPr/>
        </p:nvGrpSpPr>
        <p:grpSpPr>
          <a:xfrm>
            <a:off x="838200" y="1690688"/>
            <a:ext cx="4742468" cy="3938409"/>
            <a:chOff x="303212" y="-1038047"/>
            <a:chExt cx="4742468" cy="3938409"/>
          </a:xfrm>
        </p:grpSpPr>
        <p:pic>
          <p:nvPicPr>
            <p:cNvPr id="28" name="圖片 2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3212" y="223837"/>
              <a:ext cx="3228975" cy="2676525"/>
            </a:xfrm>
            <a:prstGeom prst="rect">
              <a:avLst/>
            </a:prstGeom>
          </p:spPr>
        </p:pic>
        <p:sp>
          <p:nvSpPr>
            <p:cNvPr id="29" name="矩形 28"/>
            <p:cNvSpPr/>
            <p:nvPr/>
          </p:nvSpPr>
          <p:spPr>
            <a:xfrm>
              <a:off x="735328" y="1845512"/>
              <a:ext cx="2796859" cy="31094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文字方塊 29"/>
            <p:cNvSpPr txBox="1"/>
            <p:nvPr/>
          </p:nvSpPr>
          <p:spPr>
            <a:xfrm>
              <a:off x="303212" y="-1038047"/>
              <a:ext cx="474246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 smtClean="0"/>
                <a:t>Step5. </a:t>
              </a:r>
              <a:r>
                <a:rPr lang="zh-TW" altLang="en-US" sz="2000" b="1" dirty="0" smtClean="0"/>
                <a:t>藉由上述步驟地到的位置資訊將上</a:t>
              </a:r>
              <a:endParaRPr lang="en-US" altLang="zh-TW" sz="2000" b="1" dirty="0" smtClean="0"/>
            </a:p>
            <a:p>
              <a:r>
                <a:rPr lang="zh-TW" altLang="en-US" sz="2000" b="1" dirty="0"/>
                <a:t> </a:t>
              </a:r>
              <a:r>
                <a:rPr lang="zh-TW" altLang="en-US" sz="2000" b="1" dirty="0" smtClean="0"/>
                <a:t>            下限寫入暫存</a:t>
              </a:r>
              <a:r>
                <a:rPr lang="en-US" altLang="zh-TW" sz="2000" b="1" dirty="0" smtClean="0"/>
                <a:t>Q</a:t>
              </a:r>
              <a:r>
                <a:rPr lang="zh-TW" altLang="en-US" sz="2000" b="1" dirty="0" smtClean="0"/>
                <a:t>器</a:t>
              </a:r>
              <a:r>
                <a:rPr lang="en-US" altLang="zh-TW" sz="2000" b="1" dirty="0" smtClean="0"/>
                <a:t> </a:t>
              </a:r>
              <a:r>
                <a:rPr lang="zh-TW" altLang="en-US" sz="2000" b="1" dirty="0" smtClean="0"/>
                <a:t>      </a:t>
              </a:r>
              <a:endParaRPr lang="en-US" altLang="zh-TW" sz="2000" b="1" dirty="0" smtClean="0"/>
            </a:p>
            <a:p>
              <a:r>
                <a:rPr lang="en-US" altLang="zh-TW" sz="2000" b="1" dirty="0" smtClean="0"/>
                <a:t>	REG0</a:t>
              </a:r>
              <a:r>
                <a:rPr lang="zh-TW" altLang="en-US" sz="2000" b="1" dirty="0" smtClean="0"/>
                <a:t>寫入</a:t>
              </a:r>
              <a:r>
                <a:rPr lang="en-US" altLang="zh-TW" sz="2000" b="1" dirty="0" smtClean="0"/>
                <a:t>20</a:t>
              </a:r>
              <a:r>
                <a:rPr lang="zh-TW" altLang="en-US" sz="2000" b="1" dirty="0" smtClean="0"/>
                <a:t>作為上限</a:t>
              </a:r>
              <a:r>
                <a:rPr lang="en-US" altLang="zh-TW" sz="2000" b="1" dirty="0" smtClean="0"/>
                <a:t/>
              </a:r>
              <a:br>
                <a:rPr lang="en-US" altLang="zh-TW" sz="2000" b="1" dirty="0" smtClean="0"/>
              </a:br>
              <a:r>
                <a:rPr lang="en-US" altLang="zh-TW" sz="2000" b="1" dirty="0" smtClean="0"/>
                <a:t>	REG1</a:t>
              </a:r>
              <a:r>
                <a:rPr lang="zh-TW" altLang="en-US" sz="2000" b="1" dirty="0" smtClean="0"/>
                <a:t>寫入  </a:t>
              </a:r>
              <a:r>
                <a:rPr lang="en-US" altLang="zh-TW" sz="2000" b="1" dirty="0" smtClean="0"/>
                <a:t>5</a:t>
              </a:r>
              <a:r>
                <a:rPr lang="zh-TW" altLang="en-US" sz="2000" b="1" dirty="0" smtClean="0"/>
                <a:t>作為下限</a:t>
              </a:r>
              <a:endParaRPr lang="zh-TW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65176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 1 Upper and Lower limit counter</a:t>
            </a:r>
          </a:p>
        </p:txBody>
      </p:sp>
      <p:grpSp>
        <p:nvGrpSpPr>
          <p:cNvPr id="3" name="群組 2"/>
          <p:cNvGrpSpPr/>
          <p:nvPr/>
        </p:nvGrpSpPr>
        <p:grpSpPr>
          <a:xfrm>
            <a:off x="2256000" y="1690688"/>
            <a:ext cx="7680000" cy="4714734"/>
            <a:chOff x="2256000" y="1690688"/>
            <a:chExt cx="7680000" cy="4714734"/>
          </a:xfrm>
        </p:grpSpPr>
        <p:pic>
          <p:nvPicPr>
            <p:cNvPr id="32" name="WIN_20190416_18_22_12_Pro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tretch>
              <a:fillRect/>
            </a:stretch>
          </p:blipFill>
          <p:spPr>
            <a:xfrm>
              <a:off x="2256000" y="2085422"/>
              <a:ext cx="7680000" cy="4320000"/>
            </a:xfrm>
            <a:prstGeom prst="rect">
              <a:avLst/>
            </a:prstGeom>
          </p:spPr>
        </p:pic>
        <p:sp>
          <p:nvSpPr>
            <p:cNvPr id="8" name="文字方塊 7"/>
            <p:cNvSpPr txBox="1"/>
            <p:nvPr/>
          </p:nvSpPr>
          <p:spPr>
            <a:xfrm>
              <a:off x="2256000" y="1690688"/>
              <a:ext cx="47424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 smtClean="0"/>
                <a:t>Step6.</a:t>
              </a:r>
              <a:r>
                <a:rPr lang="zh-TW" altLang="en-US" sz="2000" b="1" dirty="0" smtClean="0"/>
                <a:t> 上限 </a:t>
              </a:r>
              <a:r>
                <a:rPr lang="en-US" altLang="zh-TW" sz="2000" b="1" dirty="0" smtClean="0"/>
                <a:t>:</a:t>
              </a:r>
              <a:r>
                <a:rPr lang="zh-TW" altLang="en-US" sz="2000" b="1" dirty="0" smtClean="0"/>
                <a:t> </a:t>
              </a:r>
              <a:r>
                <a:rPr lang="en-US" altLang="zh-TW" sz="2000" b="1" dirty="0" smtClean="0"/>
                <a:t>20</a:t>
              </a:r>
              <a:r>
                <a:rPr lang="zh-TW" altLang="en-US" sz="2000" b="1" dirty="0" smtClean="0"/>
                <a:t> 下限 </a:t>
              </a:r>
              <a:r>
                <a:rPr lang="en-US" altLang="zh-TW" sz="2000" b="1" dirty="0" smtClean="0"/>
                <a:t>:</a:t>
              </a:r>
              <a:r>
                <a:rPr lang="zh-TW" altLang="en-US" sz="2000" b="1" dirty="0" smtClean="0"/>
                <a:t> </a:t>
              </a:r>
              <a:r>
                <a:rPr lang="en-US" altLang="zh-TW" sz="2000" b="1" dirty="0" smtClean="0"/>
                <a:t>5</a:t>
              </a:r>
              <a:endParaRPr lang="zh-TW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043434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Interrupt introduce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4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為了銜接之後的課程，在此單元將會利用此頁右上角</a:t>
            </a: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附件</a:t>
            </a:r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ug585-Zynq-7000-TRM.pdf)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使用者指</a:t>
            </a: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</a:rPr>
              <a:t>南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中找出對於開發版內的中斷向量表，了解其中程式控制的中斷分佈與可程式化邏輯中的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IRQ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ID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，還有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Mask 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與制能暫存器位址的操控方式，內容如下 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0" indent="0">
              <a:buNone/>
            </a:pPr>
            <a:endParaRPr lang="en-US" altLang="zh-TW" dirty="0" smtClean="0"/>
          </a:p>
          <a:p>
            <a:r>
              <a:rPr lang="en-US" altLang="zh-TW" dirty="0" smtClean="0"/>
              <a:t>FPGA  Interrupt Setting(Unit 7 ,Page 225~226)</a:t>
            </a:r>
          </a:p>
          <a:p>
            <a:r>
              <a:rPr lang="en-US" altLang="zh-TW" dirty="0"/>
              <a:t>Programmable Logic (PL) Interrupt IRQ ID (Unit 7 ,Page 231)</a:t>
            </a:r>
            <a:endParaRPr lang="zh-TW" altLang="en-US" dirty="0"/>
          </a:p>
          <a:p>
            <a:r>
              <a:rPr lang="en-US" altLang="zh-TW" dirty="0"/>
              <a:t>Interrupt state register(Unit 7 ,Page 234)(Appendix B , Page 1432)</a:t>
            </a:r>
          </a:p>
          <a:p>
            <a:r>
              <a:rPr lang="en-US" altLang="zh-TW" dirty="0"/>
              <a:t>Mask and </a:t>
            </a:r>
            <a:r>
              <a:rPr lang="en-US" altLang="zh-TW" dirty="0" err="1"/>
              <a:t>en</a:t>
            </a:r>
            <a:r>
              <a:rPr lang="en-US" altLang="zh-TW" dirty="0"/>
              <a:t>/disable register(Unit 7 ,Page 234)</a:t>
            </a:r>
            <a:endParaRPr lang="zh-TW" altLang="en-US" dirty="0"/>
          </a:p>
          <a:p>
            <a:pPr marL="0" indent="0">
              <a:buNone/>
            </a:pPr>
            <a:endParaRPr lang="zh-TW" altLang="en-US" dirty="0"/>
          </a:p>
        </p:txBody>
      </p:sp>
      <p:graphicFrame>
        <p:nvGraphicFramePr>
          <p:cNvPr id="12" name="物件 11"/>
          <p:cNvGraphicFramePr>
            <a:graphicFrameLocks noChangeAspect="1"/>
          </p:cNvGraphicFramePr>
          <p:nvPr/>
        </p:nvGraphicFramePr>
        <p:xfrm>
          <a:off x="7327081" y="459512"/>
          <a:ext cx="4383088" cy="1198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封裝程式殼層物件" showAsIcon="1" r:id="rId3" imgW="1880280" imgH="514800" progId="Package">
                  <p:embed/>
                </p:oleObj>
              </mc:Choice>
              <mc:Fallback>
                <p:oleObj name="封裝程式殼層物件" showAsIcon="1" r:id="rId3" imgW="1880280" imgH="514800" progId="Package">
                  <p:embed/>
                  <p:pic>
                    <p:nvPicPr>
                      <p:cNvPr id="12" name="物件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27081" y="459512"/>
                        <a:ext cx="4383088" cy="1198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7506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Interrupt introduce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1231"/>
          </a:xfrm>
        </p:spPr>
        <p:txBody>
          <a:bodyPr>
            <a:normAutofit lnSpcReduction="10000"/>
          </a:bodyPr>
          <a:lstStyle/>
          <a:p>
            <a:r>
              <a:rPr lang="en-US" altLang="zh-TW" dirty="0" smtClean="0"/>
              <a:t>FPGA  Interrupt Setting(Unit 7 ,Page 225~226)</a:t>
            </a:r>
            <a:endParaRPr lang="zh-TW" altLang="en-US" dirty="0"/>
          </a:p>
        </p:txBody>
      </p:sp>
      <p:grpSp>
        <p:nvGrpSpPr>
          <p:cNvPr id="14" name="群組 13"/>
          <p:cNvGrpSpPr/>
          <p:nvPr/>
        </p:nvGrpSpPr>
        <p:grpSpPr>
          <a:xfrm>
            <a:off x="838200" y="2276856"/>
            <a:ext cx="5254336" cy="4575838"/>
            <a:chOff x="838200" y="2276856"/>
            <a:chExt cx="5254336" cy="4575838"/>
          </a:xfrm>
        </p:grpSpPr>
        <p:grpSp>
          <p:nvGrpSpPr>
            <p:cNvPr id="18" name="群組 17"/>
            <p:cNvGrpSpPr/>
            <p:nvPr/>
          </p:nvGrpSpPr>
          <p:grpSpPr>
            <a:xfrm>
              <a:off x="838200" y="2276856"/>
              <a:ext cx="5254336" cy="4500000"/>
              <a:chOff x="838200" y="2276856"/>
              <a:chExt cx="5254336" cy="4500000"/>
            </a:xfrm>
          </p:grpSpPr>
          <p:pic>
            <p:nvPicPr>
              <p:cNvPr id="4" name="圖片 3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38200" y="2276856"/>
                <a:ext cx="5254336" cy="4500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7" name="矩形 6"/>
              <p:cNvSpPr/>
              <p:nvPr/>
            </p:nvSpPr>
            <p:spPr>
              <a:xfrm>
                <a:off x="1460500" y="3848100"/>
                <a:ext cx="1377950" cy="5080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8" name="圖片 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378200" y="4684522"/>
                <a:ext cx="1504950" cy="752475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sp>
            <p:nvSpPr>
              <p:cNvPr id="9" name="橢圓 8"/>
              <p:cNvSpPr/>
              <p:nvPr/>
            </p:nvSpPr>
            <p:spPr>
              <a:xfrm>
                <a:off x="2279650" y="5819394"/>
                <a:ext cx="254000" cy="21590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1" name="直線接點 10"/>
              <p:cNvCxnSpPr>
                <a:stCxn id="9" idx="0"/>
              </p:cNvCxnSpPr>
              <p:nvPr/>
            </p:nvCxnSpPr>
            <p:spPr>
              <a:xfrm flipV="1">
                <a:off x="2406650" y="4684522"/>
                <a:ext cx="948531" cy="113487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直線接點 15"/>
              <p:cNvCxnSpPr>
                <a:stCxn id="9" idx="5"/>
              </p:cNvCxnSpPr>
              <p:nvPr/>
            </p:nvCxnSpPr>
            <p:spPr>
              <a:xfrm flipV="1">
                <a:off x="2496453" y="5453888"/>
                <a:ext cx="2386697" cy="549788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" name="矩形 5"/>
              <p:cNvSpPr/>
              <p:nvPr/>
            </p:nvSpPr>
            <p:spPr>
              <a:xfrm>
                <a:off x="2114550" y="5981700"/>
                <a:ext cx="1085850" cy="4191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10" name="文字方塊 9"/>
            <p:cNvSpPr txBox="1"/>
            <p:nvPr/>
          </p:nvSpPr>
          <p:spPr>
            <a:xfrm flipH="1">
              <a:off x="1302384" y="3447150"/>
              <a:ext cx="1694181" cy="369332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軟體中斷功能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文字方塊 14"/>
            <p:cNvSpPr txBox="1"/>
            <p:nvPr/>
          </p:nvSpPr>
          <p:spPr>
            <a:xfrm flipH="1">
              <a:off x="3266371" y="6206363"/>
              <a:ext cx="2083897" cy="646331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solidFill>
                    <a:schemeClr val="bg1"/>
                  </a:solidFill>
                </a:rPr>
                <a:t>可程式邏輯</a:t>
              </a:r>
              <a:r>
                <a:rPr lang="en-US" altLang="zh-TW" dirty="0" smtClean="0">
                  <a:solidFill>
                    <a:schemeClr val="bg1"/>
                  </a:solidFill>
                </a:rPr>
                <a:t>(16bits)</a:t>
              </a:r>
            </a:p>
            <a:p>
              <a:r>
                <a:rPr lang="en-US" altLang="zh-TW" dirty="0" smtClean="0">
                  <a:solidFill>
                    <a:schemeClr val="bg1"/>
                  </a:solidFill>
                </a:rPr>
                <a:t>16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 個</a:t>
              </a:r>
              <a:r>
                <a:rPr lang="en-US" altLang="zh-TW" dirty="0" smtClean="0">
                  <a:solidFill>
                    <a:schemeClr val="bg1"/>
                  </a:solidFill>
                </a:rPr>
                <a:t>IRQ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 </a:t>
              </a:r>
              <a:r>
                <a:rPr lang="en-US" altLang="zh-TW" dirty="0" smtClean="0">
                  <a:solidFill>
                    <a:schemeClr val="bg1"/>
                  </a:solidFill>
                </a:rPr>
                <a:t>ID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群組 12"/>
          <p:cNvGrpSpPr/>
          <p:nvPr/>
        </p:nvGrpSpPr>
        <p:grpSpPr>
          <a:xfrm>
            <a:off x="6225011" y="2276856"/>
            <a:ext cx="5485158" cy="4500000"/>
            <a:chOff x="6225011" y="2276856"/>
            <a:chExt cx="5485158" cy="450000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25011" y="2276856"/>
              <a:ext cx="5485158" cy="45000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19" name="矩形 18"/>
            <p:cNvSpPr/>
            <p:nvPr/>
          </p:nvSpPr>
          <p:spPr>
            <a:xfrm>
              <a:off x="6388100" y="3486150"/>
              <a:ext cx="3638550" cy="221615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文字方塊 16"/>
            <p:cNvSpPr txBox="1"/>
            <p:nvPr/>
          </p:nvSpPr>
          <p:spPr>
            <a:xfrm flipH="1">
              <a:off x="6388100" y="2800819"/>
              <a:ext cx="1694181" cy="646331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chemeClr val="bg1"/>
                  </a:solidFill>
                </a:rPr>
                <a:t>可</a:t>
              </a:r>
              <a:r>
                <a:rPr lang="zh-TW" altLang="en-US" b="1" dirty="0" smtClean="0">
                  <a:solidFill>
                    <a:schemeClr val="bg1"/>
                  </a:solidFill>
                </a:rPr>
                <a:t>軟體控制中斷模組架構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5348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Interrupt introduce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24383"/>
          </a:xfrm>
        </p:spPr>
        <p:txBody>
          <a:bodyPr/>
          <a:lstStyle/>
          <a:p>
            <a:r>
              <a:rPr lang="en-US" altLang="zh-TW" dirty="0" smtClean="0"/>
              <a:t>Programmable Logic (PL) Interrupt </a:t>
            </a:r>
            <a:r>
              <a:rPr lang="en-US" altLang="zh-TW" dirty="0"/>
              <a:t>IRQ </a:t>
            </a:r>
            <a:r>
              <a:rPr lang="en-US" altLang="zh-TW" dirty="0" smtClean="0"/>
              <a:t>ID (Unit 7 ,Page 231)</a:t>
            </a:r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838199" y="2350008"/>
            <a:ext cx="11067289" cy="4057650"/>
            <a:chOff x="838199" y="2350008"/>
            <a:chExt cx="11067289" cy="4057650"/>
          </a:xfrm>
        </p:grpSpPr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8200" y="2350008"/>
              <a:ext cx="6429375" cy="4057650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838200" y="2734056"/>
              <a:ext cx="6429375" cy="704088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838199" y="5602224"/>
              <a:ext cx="6429376" cy="35966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4" name="肘形接點 13"/>
            <p:cNvCxnSpPr/>
            <p:nvPr/>
          </p:nvCxnSpPr>
          <p:spPr>
            <a:xfrm>
              <a:off x="7267575" y="3086100"/>
              <a:ext cx="2318321" cy="1392682"/>
            </a:xfrm>
            <a:prstGeom prst="bent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接點 17"/>
            <p:cNvCxnSpPr>
              <a:stCxn id="12" idx="3"/>
            </p:cNvCxnSpPr>
            <p:nvPr/>
          </p:nvCxnSpPr>
          <p:spPr>
            <a:xfrm flipV="1">
              <a:off x="7267575" y="4478782"/>
              <a:ext cx="1159160" cy="1303274"/>
            </a:xfrm>
            <a:prstGeom prst="bentConnector2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內容版面配置區 2"/>
            <p:cNvSpPr txBox="1">
              <a:spLocks/>
            </p:cNvSpPr>
            <p:nvPr/>
          </p:nvSpPr>
          <p:spPr>
            <a:xfrm>
              <a:off x="9613328" y="3893566"/>
              <a:ext cx="2292160" cy="117043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2000" dirty="0" smtClean="0"/>
                <a:t>PL Interrupt IRQ ID</a:t>
              </a:r>
            </a:p>
            <a:p>
              <a:pPr marL="0" indent="0">
                <a:buNone/>
              </a:pPr>
              <a:r>
                <a:rPr lang="en-US" altLang="zh-TW" sz="2000" dirty="0" smtClean="0"/>
                <a:t>PL[  7 : 0] = 68 ~ 61</a:t>
              </a:r>
            </a:p>
            <a:p>
              <a:pPr marL="0" indent="0">
                <a:buNone/>
              </a:pPr>
              <a:r>
                <a:rPr lang="en-US" altLang="zh-TW" sz="2000" dirty="0" smtClean="0"/>
                <a:t>PL[15 : 8] = 91 ~ 84</a:t>
              </a:r>
              <a:endParaRPr lang="zh-TW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864131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Interrupt introduce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27303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Interrupt state register(Unit 7 ,Page 234)(</a:t>
            </a:r>
            <a:r>
              <a:rPr lang="en-US" altLang="zh-TW" dirty="0"/>
              <a:t>Appendix </a:t>
            </a:r>
            <a:r>
              <a:rPr lang="en-US" altLang="zh-TW" dirty="0" smtClean="0"/>
              <a:t>B , Page 1432)</a:t>
            </a:r>
          </a:p>
          <a:p>
            <a:r>
              <a:rPr lang="en-US" altLang="zh-TW" dirty="0" smtClean="0"/>
              <a:t>Mask and </a:t>
            </a:r>
            <a:r>
              <a:rPr lang="en-US" altLang="zh-TW" dirty="0" err="1" smtClean="0"/>
              <a:t>en</a:t>
            </a:r>
            <a:r>
              <a:rPr lang="en-US" altLang="zh-TW" dirty="0" smtClean="0"/>
              <a:t>/disable register(Unit 7 ,Page 234)</a:t>
            </a:r>
            <a:endParaRPr lang="zh-TW" altLang="en-US" dirty="0"/>
          </a:p>
        </p:txBody>
      </p:sp>
      <p:grpSp>
        <p:nvGrpSpPr>
          <p:cNvPr id="10" name="群組 9"/>
          <p:cNvGrpSpPr/>
          <p:nvPr/>
        </p:nvGrpSpPr>
        <p:grpSpPr>
          <a:xfrm>
            <a:off x="821574" y="2719432"/>
            <a:ext cx="10741771" cy="3654893"/>
            <a:chOff x="821574" y="2719432"/>
            <a:chExt cx="10741771" cy="3654893"/>
          </a:xfrm>
        </p:grpSpPr>
        <p:grpSp>
          <p:nvGrpSpPr>
            <p:cNvPr id="7" name="群組 6"/>
            <p:cNvGrpSpPr/>
            <p:nvPr/>
          </p:nvGrpSpPr>
          <p:grpSpPr>
            <a:xfrm>
              <a:off x="838200" y="3108961"/>
              <a:ext cx="10725145" cy="3265364"/>
              <a:chOff x="838200" y="3108961"/>
              <a:chExt cx="10725145" cy="3265364"/>
            </a:xfrm>
          </p:grpSpPr>
          <p:pic>
            <p:nvPicPr>
              <p:cNvPr id="4" name="圖片 3"/>
              <p:cNvPicPr>
                <a:picLocks noChangeAspect="1"/>
              </p:cNvPicPr>
              <p:nvPr/>
            </p:nvPicPr>
            <p:blipFill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38200" y="3108961"/>
                <a:ext cx="5400000" cy="1903417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pic>
            <p:nvPicPr>
              <p:cNvPr id="5" name="圖片 4"/>
              <p:cNvPicPr>
                <a:picLocks noChangeAspect="1"/>
              </p:cNvPicPr>
              <p:nvPr/>
            </p:nvPicPr>
            <p:blipFill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257920" y="3108961"/>
                <a:ext cx="5305425" cy="2428875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pic>
            <p:nvPicPr>
              <p:cNvPr id="6" name="圖片 5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38200" y="5012378"/>
                <a:ext cx="5400000" cy="1361947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8" name="文字方塊 7"/>
            <p:cNvSpPr txBox="1"/>
            <p:nvPr/>
          </p:nvSpPr>
          <p:spPr>
            <a:xfrm flipH="1">
              <a:off x="821574" y="2727745"/>
              <a:ext cx="1841771" cy="369332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中斷狀態暫存器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 flipH="1">
              <a:off x="6238199" y="2719432"/>
              <a:ext cx="2041276" cy="369332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遮罩與智能暫存器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4095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 smtClean="0"/>
              <a:t>Lab3 </a:t>
            </a:r>
            <a:r>
              <a:rPr lang="en-US" altLang="zh-TW" smtClean="0"/>
              <a:t>Test Sample</a:t>
            </a:r>
            <a:endParaRPr lang="zh-TW" altLang="en-US" dirty="0"/>
          </a:p>
        </p:txBody>
      </p:sp>
      <p:pic>
        <p:nvPicPr>
          <p:cNvPr id="5" name="SoCLab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55375" y="1690688"/>
            <a:ext cx="528125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905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LAB 1 LED</a:t>
            </a:r>
            <a:r>
              <a:rPr lang="zh-TW" altLang="en-US" dirty="0" smtClean="0"/>
              <a:t> </a:t>
            </a:r>
            <a:r>
              <a:rPr lang="en-US" altLang="zh-TW" dirty="0" smtClean="0"/>
              <a:t>Test</a:t>
            </a:r>
          </a:p>
          <a:p>
            <a:r>
              <a:rPr lang="en-US" altLang="zh-TW" dirty="0" smtClean="0"/>
              <a:t>LAB 2 SDK </a:t>
            </a:r>
            <a:r>
              <a:rPr lang="en-US" altLang="zh-TW" dirty="0" err="1" smtClean="0"/>
              <a:t>Helloworld</a:t>
            </a:r>
            <a:endParaRPr lang="en-US" altLang="zh-TW" dirty="0" smtClean="0"/>
          </a:p>
          <a:p>
            <a:r>
              <a:rPr lang="en-US" altLang="zh-TW" dirty="0" smtClean="0"/>
              <a:t>HW 1 Upper and Lower limit counter</a:t>
            </a:r>
          </a:p>
          <a:p>
            <a:r>
              <a:rPr lang="en-US" altLang="zh-TW" dirty="0" smtClean="0"/>
              <a:t>Interrupt introduce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65142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1 LED</a:t>
            </a:r>
            <a:r>
              <a:rPr lang="zh-TW" altLang="en-US" dirty="0"/>
              <a:t> </a:t>
            </a:r>
            <a:r>
              <a:rPr lang="en-US" altLang="zh-TW" dirty="0" smtClean="0"/>
              <a:t>Test</a:t>
            </a:r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838200" y="1690688"/>
            <a:ext cx="5476875" cy="2941082"/>
            <a:chOff x="0" y="-369332"/>
            <a:chExt cx="5476875" cy="2941082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5476875" cy="2571750"/>
            </a:xfrm>
            <a:prstGeom prst="rect">
              <a:avLst/>
            </a:prstGeom>
          </p:spPr>
        </p:pic>
        <p:sp>
          <p:nvSpPr>
            <p:cNvPr id="6" name="文字方塊 5"/>
            <p:cNvSpPr txBox="1"/>
            <p:nvPr/>
          </p:nvSpPr>
          <p:spPr>
            <a:xfrm>
              <a:off x="0" y="-369332"/>
              <a:ext cx="23619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b="1" dirty="0" smtClean="0"/>
                <a:t>Step1. </a:t>
              </a:r>
              <a:r>
                <a:rPr lang="zh-TW" altLang="en-US" sz="2000" b="1" dirty="0" smtClean="0"/>
                <a:t>建立系統</a:t>
              </a:r>
              <a:r>
                <a:rPr lang="en-US" altLang="zh-TW" sz="2000" b="1" dirty="0" smtClean="0"/>
                <a:t>CPU</a:t>
              </a:r>
              <a:endParaRPr lang="zh-TW" altLang="en-US" sz="2000" b="1" dirty="0"/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6315075" y="1690688"/>
            <a:ext cx="5113769" cy="2941082"/>
            <a:chOff x="5978928" y="-369332"/>
            <a:chExt cx="5113769" cy="2941082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78928" y="0"/>
              <a:ext cx="5113769" cy="2571750"/>
            </a:xfrm>
            <a:prstGeom prst="rect">
              <a:avLst/>
            </a:prstGeom>
          </p:spPr>
        </p:pic>
        <p:sp>
          <p:nvSpPr>
            <p:cNvPr id="10" name="文字方塊 9"/>
            <p:cNvSpPr txBox="1"/>
            <p:nvPr/>
          </p:nvSpPr>
          <p:spPr>
            <a:xfrm>
              <a:off x="5978929" y="-369332"/>
              <a:ext cx="42419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b="1" dirty="0" smtClean="0"/>
                <a:t>Step2. </a:t>
              </a:r>
              <a:r>
                <a:rPr lang="zh-TW" altLang="en-US" sz="2000" b="1" dirty="0" smtClean="0"/>
                <a:t>在</a:t>
              </a:r>
              <a:r>
                <a:rPr lang="en-US" altLang="zh-TW" sz="2000" b="1" dirty="0" smtClean="0"/>
                <a:t>AXI</a:t>
              </a:r>
              <a:r>
                <a:rPr lang="zh-TW" altLang="en-US" sz="2000" b="1" dirty="0" smtClean="0"/>
                <a:t>環境中輸入</a:t>
              </a:r>
              <a:r>
                <a:rPr lang="en-US" altLang="zh-TW" sz="2000" b="1" dirty="0" smtClean="0"/>
                <a:t>LED</a:t>
              </a:r>
              <a:r>
                <a:rPr lang="zh-TW" altLang="en-US" sz="2000" b="1" dirty="0" smtClean="0"/>
                <a:t>計數程式</a:t>
              </a:r>
              <a:endParaRPr lang="zh-TW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321164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1 LED</a:t>
            </a:r>
            <a:r>
              <a:rPr lang="zh-TW" altLang="en-US" dirty="0"/>
              <a:t> </a:t>
            </a:r>
            <a:r>
              <a:rPr lang="en-US" altLang="zh-TW" dirty="0" smtClean="0"/>
              <a:t>Test</a:t>
            </a:r>
            <a:endParaRPr lang="zh-TW" altLang="en-US" dirty="0"/>
          </a:p>
        </p:txBody>
      </p:sp>
      <p:grpSp>
        <p:nvGrpSpPr>
          <p:cNvPr id="11" name="群組 10"/>
          <p:cNvGrpSpPr/>
          <p:nvPr/>
        </p:nvGrpSpPr>
        <p:grpSpPr>
          <a:xfrm>
            <a:off x="838200" y="1690688"/>
            <a:ext cx="6139544" cy="3217794"/>
            <a:chOff x="0" y="3640206"/>
            <a:chExt cx="6139544" cy="3217794"/>
          </a:xfrm>
        </p:grpSpPr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4178815"/>
              <a:ext cx="6139544" cy="2679185"/>
            </a:xfrm>
            <a:prstGeom prst="rect">
              <a:avLst/>
            </a:prstGeom>
          </p:spPr>
        </p:pic>
        <p:sp>
          <p:nvSpPr>
            <p:cNvPr id="13" name="文字方塊 12"/>
            <p:cNvSpPr txBox="1"/>
            <p:nvPr/>
          </p:nvSpPr>
          <p:spPr>
            <a:xfrm>
              <a:off x="0" y="3640206"/>
              <a:ext cx="58097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b="1" dirty="0" smtClean="0"/>
                <a:t>Step3. </a:t>
              </a:r>
              <a:r>
                <a:rPr lang="zh-TW" altLang="en-US" sz="2000" b="1" dirty="0" smtClean="0"/>
                <a:t>產生</a:t>
              </a:r>
              <a:r>
                <a:rPr lang="en-US" altLang="zh-TW" sz="2000" b="1" dirty="0" smtClean="0"/>
                <a:t>IP</a:t>
              </a:r>
              <a:r>
                <a:rPr lang="zh-TW" altLang="en-US" sz="2000" b="1" dirty="0" smtClean="0"/>
                <a:t>後，將其呼叫出來，藉由</a:t>
              </a:r>
              <a:endParaRPr lang="en-US" altLang="zh-TW" sz="2000" b="1" dirty="0" smtClean="0"/>
            </a:p>
            <a:p>
              <a:r>
                <a:rPr lang="zh-TW" altLang="en-US" sz="2000" b="1" dirty="0" smtClean="0"/>
                <a:t>             </a:t>
              </a:r>
              <a:r>
                <a:rPr lang="en-US" altLang="zh-TW" sz="2000" b="1" dirty="0" smtClean="0"/>
                <a:t>AXI</a:t>
              </a:r>
              <a:r>
                <a:rPr lang="zh-TW" altLang="en-US" sz="2000" b="1" dirty="0" smtClean="0"/>
                <a:t>的方式接入</a:t>
              </a:r>
              <a:r>
                <a:rPr lang="en-US" altLang="zh-TW" sz="2000" b="1" dirty="0" smtClean="0"/>
                <a:t>CPU</a:t>
              </a:r>
              <a:r>
                <a:rPr lang="zh-TW" altLang="en-US" sz="2000" b="1" dirty="0" smtClean="0"/>
                <a:t> ，再為系統套上</a:t>
              </a:r>
              <a:r>
                <a:rPr lang="en-US" altLang="zh-TW" sz="2000" b="1" dirty="0" smtClean="0"/>
                <a:t>Wrapper</a:t>
              </a:r>
              <a:endParaRPr lang="zh-TW" altLang="en-US" sz="2000" b="1" dirty="0"/>
            </a:p>
          </p:txBody>
        </p:sp>
      </p:grpSp>
      <p:grpSp>
        <p:nvGrpSpPr>
          <p:cNvPr id="17" name="群組 16"/>
          <p:cNvGrpSpPr/>
          <p:nvPr/>
        </p:nvGrpSpPr>
        <p:grpSpPr>
          <a:xfrm>
            <a:off x="6977744" y="1690688"/>
            <a:ext cx="3152775" cy="3577799"/>
            <a:chOff x="5550390" y="-321634"/>
            <a:chExt cx="3152775" cy="3577799"/>
          </a:xfrm>
        </p:grpSpPr>
        <p:pic>
          <p:nvPicPr>
            <p:cNvPr id="18" name="圖片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50390" y="93865"/>
              <a:ext cx="3152775" cy="3162300"/>
            </a:xfrm>
            <a:prstGeom prst="rect">
              <a:avLst/>
            </a:prstGeom>
          </p:spPr>
        </p:pic>
        <p:sp>
          <p:nvSpPr>
            <p:cNvPr id="19" name="文字方塊 18"/>
            <p:cNvSpPr txBox="1"/>
            <p:nvPr/>
          </p:nvSpPr>
          <p:spPr>
            <a:xfrm>
              <a:off x="5550390" y="-321634"/>
              <a:ext cx="26970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 smtClean="0"/>
                <a:t>Step4. </a:t>
              </a:r>
              <a:r>
                <a:rPr lang="zh-TW" altLang="en-US" sz="2000" b="1" dirty="0" smtClean="0"/>
                <a:t>為系統設定接腳</a:t>
              </a:r>
              <a:endParaRPr lang="zh-TW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423190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1 LED</a:t>
            </a:r>
            <a:r>
              <a:rPr lang="zh-TW" altLang="en-US" dirty="0"/>
              <a:t> </a:t>
            </a:r>
            <a:r>
              <a:rPr lang="en-US" altLang="zh-TW" dirty="0" smtClean="0"/>
              <a:t>Test</a:t>
            </a:r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090798"/>
            <a:ext cx="4466764" cy="4348102"/>
          </a:xfrm>
          <a:prstGeom prst="rect">
            <a:avLst/>
          </a:prstGeom>
        </p:spPr>
      </p:pic>
      <p:sp>
        <p:nvSpPr>
          <p:cNvPr id="14" name="文字方塊 13"/>
          <p:cNvSpPr txBox="1"/>
          <p:nvPr/>
        </p:nvSpPr>
        <p:spPr>
          <a:xfrm>
            <a:off x="838200" y="1690688"/>
            <a:ext cx="5354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b="1" dirty="0" smtClean="0"/>
              <a:t>Step5. </a:t>
            </a:r>
            <a:r>
              <a:rPr lang="zh-TW" altLang="en-US" sz="2000" b="1" dirty="0" smtClean="0"/>
              <a:t>產生系統</a:t>
            </a:r>
            <a:r>
              <a:rPr lang="en-US" altLang="zh-TW" sz="2000" b="1" dirty="0" smtClean="0"/>
              <a:t>.Bit</a:t>
            </a:r>
            <a:r>
              <a:rPr lang="zh-TW" altLang="en-US" sz="2000" b="1" dirty="0" smtClean="0"/>
              <a:t>檔，完成後即呈現電路分佈</a:t>
            </a:r>
            <a:endParaRPr lang="zh-TW" altLang="en-US" sz="2000" b="1" dirty="0"/>
          </a:p>
        </p:txBody>
      </p:sp>
      <p:grpSp>
        <p:nvGrpSpPr>
          <p:cNvPr id="3" name="群組 2"/>
          <p:cNvGrpSpPr/>
          <p:nvPr/>
        </p:nvGrpSpPr>
        <p:grpSpPr>
          <a:xfrm>
            <a:off x="6192999" y="1690688"/>
            <a:ext cx="5440000" cy="4633912"/>
            <a:chOff x="6192999" y="1690688"/>
            <a:chExt cx="5440000" cy="4633912"/>
          </a:xfrm>
        </p:grpSpPr>
        <p:grpSp>
          <p:nvGrpSpPr>
            <p:cNvPr id="15" name="群組 14"/>
            <p:cNvGrpSpPr/>
            <p:nvPr/>
          </p:nvGrpSpPr>
          <p:grpSpPr>
            <a:xfrm>
              <a:off x="6192999" y="1690688"/>
              <a:ext cx="5440000" cy="3471222"/>
              <a:chOff x="9144000" y="-214725"/>
              <a:chExt cx="5440000" cy="3471222"/>
            </a:xfrm>
          </p:grpSpPr>
          <p:pic>
            <p:nvPicPr>
              <p:cNvPr id="16" name="圖片 15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144000" y="196497"/>
                <a:ext cx="5440000" cy="3060000"/>
              </a:xfrm>
              <a:prstGeom prst="rect">
                <a:avLst/>
              </a:prstGeom>
            </p:spPr>
          </p:pic>
          <p:sp>
            <p:nvSpPr>
              <p:cNvPr id="20" name="文字方塊 19"/>
              <p:cNvSpPr txBox="1"/>
              <p:nvPr/>
            </p:nvSpPr>
            <p:spPr>
              <a:xfrm>
                <a:off x="9144000" y="-214725"/>
                <a:ext cx="198009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2000" b="1" dirty="0" smtClean="0"/>
                  <a:t>Step6. </a:t>
                </a:r>
                <a:r>
                  <a:rPr lang="zh-TW" altLang="en-US" sz="2000" b="1" dirty="0" smtClean="0"/>
                  <a:t>燒入</a:t>
                </a:r>
                <a:r>
                  <a:rPr lang="en-US" altLang="zh-TW" sz="2000" b="1" dirty="0" smtClean="0"/>
                  <a:t>Bit</a:t>
                </a:r>
                <a:r>
                  <a:rPr lang="zh-TW" altLang="en-US" sz="2000" b="1" dirty="0" smtClean="0"/>
                  <a:t>檔</a:t>
                </a:r>
                <a:endParaRPr lang="zh-TW" altLang="en-US" sz="2000" b="1" dirty="0"/>
              </a:p>
            </p:txBody>
          </p:sp>
        </p:grpSp>
        <p:sp>
          <p:nvSpPr>
            <p:cNvPr id="21" name="內容版面配置區 2">
              <a:extLst>
                <a:ext uri="{FF2B5EF4-FFF2-40B4-BE49-F238E27FC236}">
                  <a16:creationId xmlns:a16="http://schemas.microsoft.com/office/drawing/2014/main" id="{33F9D1F7-A1C1-4CA9-B373-82E0075B012A}"/>
                </a:ext>
              </a:extLst>
            </p:cNvPr>
            <p:cNvSpPr txBox="1">
              <a:spLocks/>
            </p:cNvSpPr>
            <p:nvPr/>
          </p:nvSpPr>
          <p:spPr>
            <a:xfrm>
              <a:off x="6192999" y="5173022"/>
              <a:ext cx="5440000" cy="115157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1800" dirty="0" smtClean="0"/>
                <a:t>系統在</a:t>
              </a:r>
              <a:r>
                <a:rPr lang="en-US" altLang="zh-TW" sz="1800" dirty="0" smtClean="0"/>
                <a:t>Lab1</a:t>
              </a:r>
              <a:r>
                <a:rPr lang="zh-TW" altLang="en-US" sz="1800" dirty="0" smtClean="0"/>
                <a:t>完成後無動作為正常，因為使用</a:t>
              </a:r>
              <a:r>
                <a:rPr lang="en-US" altLang="zh-TW" sz="1800" dirty="0" smtClean="0"/>
                <a:t>CPU</a:t>
              </a:r>
              <a:r>
                <a:rPr lang="zh-TW" altLang="en-US" sz="1800" dirty="0" smtClean="0"/>
                <a:t>的</a:t>
              </a:r>
              <a:r>
                <a:rPr lang="en-US" altLang="zh-TW" sz="1800" dirty="0" smtClean="0"/>
                <a:t>F_CLK</a:t>
              </a:r>
              <a:r>
                <a:rPr lang="zh-TW" altLang="en-US" sz="1800" dirty="0" smtClean="0"/>
                <a:t>需要</a:t>
              </a:r>
              <a:r>
                <a:rPr lang="en-US" altLang="zh-TW" sz="1800" dirty="0" smtClean="0"/>
                <a:t>FSBL</a:t>
              </a:r>
              <a:r>
                <a:rPr lang="zh-TW" altLang="en-US" sz="1800" dirty="0" smtClean="0"/>
                <a:t>但是第一章只有純電路並沒有將</a:t>
              </a:r>
              <a:r>
                <a:rPr lang="en-US" altLang="zh-TW" sz="1800" dirty="0" smtClean="0"/>
                <a:t>CPU</a:t>
              </a:r>
              <a:r>
                <a:rPr lang="zh-TW" altLang="en-US" sz="1800" dirty="0" smtClean="0"/>
                <a:t>開機，因此無</a:t>
              </a:r>
              <a:r>
                <a:rPr lang="en-US" altLang="zh-TW" sz="1800" dirty="0" smtClean="0"/>
                <a:t>CLK</a:t>
              </a:r>
              <a:r>
                <a:rPr lang="zh-TW" altLang="en-US" sz="1800" dirty="0" smtClean="0"/>
                <a:t>產生</a:t>
              </a:r>
              <a:r>
                <a:rPr lang="en-US" altLang="zh-TW" sz="1800" dirty="0" smtClean="0"/>
                <a:t>(</a:t>
              </a:r>
              <a:r>
                <a:rPr lang="zh-TW" altLang="en-US" sz="1800" dirty="0" smtClean="0"/>
                <a:t>直接給</a:t>
              </a:r>
              <a:r>
                <a:rPr lang="en-US" altLang="zh-TW" sz="1800" dirty="0" smtClean="0"/>
                <a:t>LED</a:t>
              </a:r>
              <a:r>
                <a:rPr lang="zh-TW" altLang="en-US" sz="1800" dirty="0" smtClean="0"/>
                <a:t>數值正常</a:t>
              </a:r>
              <a:r>
                <a:rPr lang="en-US" altLang="zh-TW" sz="1800" dirty="0" smtClean="0"/>
                <a:t>)</a:t>
              </a:r>
              <a:endParaRPr lang="zh-TW" alt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58491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2 SDK </a:t>
            </a:r>
            <a:r>
              <a:rPr lang="en-US" altLang="zh-TW" dirty="0" err="1"/>
              <a:t>Helloworld</a:t>
            </a:r>
            <a:endParaRPr lang="en-US" altLang="zh-TW" dirty="0"/>
          </a:p>
        </p:txBody>
      </p:sp>
      <p:grpSp>
        <p:nvGrpSpPr>
          <p:cNvPr id="8" name="群組 7"/>
          <p:cNvGrpSpPr/>
          <p:nvPr/>
        </p:nvGrpSpPr>
        <p:grpSpPr>
          <a:xfrm>
            <a:off x="838200" y="1690688"/>
            <a:ext cx="4417904" cy="5026298"/>
            <a:chOff x="838200" y="1149490"/>
            <a:chExt cx="4417904" cy="5026298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38200" y="1855788"/>
              <a:ext cx="4417904" cy="4320000"/>
            </a:xfrm>
            <a:prstGeom prst="rect">
              <a:avLst/>
            </a:prstGeom>
          </p:spPr>
        </p:pic>
        <p:sp>
          <p:nvSpPr>
            <p:cNvPr id="7" name="文字方塊 6"/>
            <p:cNvSpPr txBox="1"/>
            <p:nvPr/>
          </p:nvSpPr>
          <p:spPr>
            <a:xfrm>
              <a:off x="838200" y="1149490"/>
              <a:ext cx="440864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b="1" dirty="0" smtClean="0"/>
                <a:t>Step1. </a:t>
              </a:r>
              <a:r>
                <a:rPr lang="zh-TW" altLang="en-US" sz="2000" b="1" dirty="0" smtClean="0"/>
                <a:t>接續著</a:t>
              </a:r>
              <a:r>
                <a:rPr lang="en-US" altLang="zh-TW" sz="2000" b="1" dirty="0" smtClean="0"/>
                <a:t>Lab1</a:t>
              </a:r>
              <a:r>
                <a:rPr lang="zh-TW" altLang="en-US" sz="2000" b="1" dirty="0" smtClean="0"/>
                <a:t>的成果將</a:t>
              </a:r>
              <a:r>
                <a:rPr lang="en-US" altLang="zh-TW" sz="2000" b="1" dirty="0" smtClean="0"/>
                <a:t>SDK</a:t>
              </a:r>
              <a:r>
                <a:rPr lang="zh-TW" altLang="en-US" sz="2000" b="1" dirty="0" smtClean="0"/>
                <a:t>啟動，</a:t>
              </a:r>
              <a:endParaRPr lang="en-US" altLang="zh-TW" sz="2000" b="1" dirty="0" smtClean="0"/>
            </a:p>
            <a:p>
              <a:r>
                <a:rPr lang="zh-TW" altLang="en-US" sz="2000" b="1" dirty="0" smtClean="0"/>
                <a:t>             運用軟體執行系統</a:t>
              </a:r>
              <a:endParaRPr lang="zh-TW" altLang="en-US" sz="2000" b="1" dirty="0"/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5256104" y="1689100"/>
            <a:ext cx="6772275" cy="2936736"/>
            <a:chOff x="5256104" y="1689100"/>
            <a:chExt cx="6772275" cy="2936736"/>
          </a:xfrm>
        </p:grpSpPr>
        <p:grpSp>
          <p:nvGrpSpPr>
            <p:cNvPr id="9" name="群組 8"/>
            <p:cNvGrpSpPr/>
            <p:nvPr/>
          </p:nvGrpSpPr>
          <p:grpSpPr>
            <a:xfrm>
              <a:off x="5256104" y="2396986"/>
              <a:ext cx="6772275" cy="2228850"/>
              <a:chOff x="4879483" y="419273"/>
              <a:chExt cx="6772275" cy="2228850"/>
            </a:xfrm>
          </p:grpSpPr>
          <p:pic>
            <p:nvPicPr>
              <p:cNvPr id="10" name="圖片 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879483" y="419273"/>
                <a:ext cx="6772275" cy="2228850"/>
              </a:xfrm>
              <a:prstGeom prst="rect">
                <a:avLst/>
              </a:prstGeom>
            </p:spPr>
          </p:pic>
          <p:sp>
            <p:nvSpPr>
              <p:cNvPr id="11" name="矩形 10"/>
              <p:cNvSpPr/>
              <p:nvPr/>
            </p:nvSpPr>
            <p:spPr>
              <a:xfrm>
                <a:off x="4879483" y="1036439"/>
                <a:ext cx="2161309" cy="497259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13" name="文字方塊 12"/>
            <p:cNvSpPr txBox="1"/>
            <p:nvPr/>
          </p:nvSpPr>
          <p:spPr>
            <a:xfrm>
              <a:off x="5256104" y="1689100"/>
              <a:ext cx="495597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b="1" dirty="0" smtClean="0"/>
                <a:t>Step2. </a:t>
              </a:r>
              <a:r>
                <a:rPr lang="zh-TW" altLang="en-US" sz="2000" b="1" dirty="0" smtClean="0"/>
                <a:t>設定完與終端機對接的</a:t>
              </a:r>
              <a:r>
                <a:rPr lang="en-US" altLang="zh-TW" sz="2000" b="1" dirty="0" smtClean="0"/>
                <a:t>Port</a:t>
              </a:r>
              <a:r>
                <a:rPr lang="zh-TW" altLang="en-US" sz="2000" b="1" dirty="0" smtClean="0"/>
                <a:t>即可執行</a:t>
              </a:r>
              <a:endParaRPr lang="en-US" altLang="zh-TW" sz="2000" b="1" dirty="0" smtClean="0"/>
            </a:p>
            <a:p>
              <a:r>
                <a:rPr lang="zh-TW" altLang="en-US" sz="2000" b="1" dirty="0" smtClean="0"/>
                <a:t>             </a:t>
              </a:r>
              <a:r>
                <a:rPr lang="en-US" altLang="zh-TW" sz="2000" b="1" dirty="0" smtClean="0"/>
                <a:t>“Hello World”</a:t>
              </a:r>
              <a:r>
                <a:rPr lang="zh-TW" altLang="en-US" sz="2000" b="1" dirty="0" smtClean="0"/>
                <a:t>即顯示在畫面上</a:t>
              </a:r>
              <a:endParaRPr lang="zh-TW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898937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2 SDK </a:t>
            </a:r>
            <a:r>
              <a:rPr lang="en-US" altLang="zh-TW" dirty="0" err="1"/>
              <a:t>Helloworld</a:t>
            </a:r>
            <a:endParaRPr lang="en-US" altLang="zh-TW" dirty="0"/>
          </a:p>
        </p:txBody>
      </p:sp>
      <p:grpSp>
        <p:nvGrpSpPr>
          <p:cNvPr id="3" name="群組 2"/>
          <p:cNvGrpSpPr/>
          <p:nvPr/>
        </p:nvGrpSpPr>
        <p:grpSpPr>
          <a:xfrm>
            <a:off x="2256000" y="1582678"/>
            <a:ext cx="7680000" cy="4720110"/>
            <a:chOff x="2256000" y="1582678"/>
            <a:chExt cx="7680000" cy="4720110"/>
          </a:xfrm>
        </p:grpSpPr>
        <p:pic>
          <p:nvPicPr>
            <p:cNvPr id="12" name="WIN_20190416_17_59_34_Pro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tretch>
              <a:fillRect/>
            </a:stretch>
          </p:blipFill>
          <p:spPr>
            <a:xfrm>
              <a:off x="2256000" y="1982788"/>
              <a:ext cx="7680000" cy="4320000"/>
            </a:xfrm>
            <a:prstGeom prst="rect">
              <a:avLst/>
            </a:prstGeom>
          </p:spPr>
        </p:pic>
        <p:sp>
          <p:nvSpPr>
            <p:cNvPr id="15" name="文字方塊 14"/>
            <p:cNvSpPr txBox="1"/>
            <p:nvPr/>
          </p:nvSpPr>
          <p:spPr>
            <a:xfrm>
              <a:off x="2256000" y="1582678"/>
              <a:ext cx="39614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b="1" dirty="0" smtClean="0"/>
                <a:t>Step3. </a:t>
              </a:r>
              <a:r>
                <a:rPr lang="zh-TW" altLang="en-US" sz="2000" b="1" dirty="0" smtClean="0"/>
                <a:t>功能展示 </a:t>
              </a:r>
              <a:r>
                <a:rPr lang="en-US" altLang="zh-TW" sz="2000" b="1" dirty="0" smtClean="0"/>
                <a:t>=&gt;</a:t>
              </a:r>
              <a:r>
                <a:rPr lang="zh-TW" altLang="en-US" sz="2000" b="1" dirty="0" smtClean="0"/>
                <a:t> </a:t>
              </a:r>
              <a:r>
                <a:rPr lang="en-US" altLang="zh-TW" sz="2000" b="1" dirty="0" smtClean="0"/>
                <a:t>LED</a:t>
              </a:r>
              <a:r>
                <a:rPr lang="zh-TW" altLang="en-US" sz="2000" b="1" dirty="0" smtClean="0"/>
                <a:t>上數</a:t>
              </a:r>
              <a:r>
                <a:rPr lang="en-US" altLang="zh-TW" sz="2000" b="1" dirty="0" smtClean="0"/>
                <a:t>(8 bits)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816239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 1 Upper and Lower limit counter</a:t>
            </a:r>
          </a:p>
        </p:txBody>
      </p:sp>
      <p:grpSp>
        <p:nvGrpSpPr>
          <p:cNvPr id="4" name="群組 3"/>
          <p:cNvGrpSpPr/>
          <p:nvPr/>
        </p:nvGrpSpPr>
        <p:grpSpPr>
          <a:xfrm>
            <a:off x="838200" y="1981756"/>
            <a:ext cx="5589536" cy="2327886"/>
            <a:chOff x="0" y="-369332"/>
            <a:chExt cx="5589536" cy="2327886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338554"/>
              <a:ext cx="5589536" cy="162000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4063539" y="1068689"/>
              <a:ext cx="546562" cy="24109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0" y="-369332"/>
              <a:ext cx="517802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b="1" dirty="0" smtClean="0"/>
                <a:t>Step1. </a:t>
              </a:r>
              <a:r>
                <a:rPr lang="zh-TW" altLang="en-US" sz="2000" b="1" dirty="0" smtClean="0"/>
                <a:t>可以從系統資訊中得到</a:t>
              </a:r>
              <a:r>
                <a:rPr lang="en-US" altLang="zh-TW" sz="2000" b="1" dirty="0" smtClean="0"/>
                <a:t>Base Address</a:t>
              </a:r>
              <a:r>
                <a:rPr lang="zh-TW" altLang="en-US" sz="2000" b="1" dirty="0" smtClean="0"/>
                <a:t>為</a:t>
              </a:r>
              <a:endParaRPr lang="en-US" altLang="zh-TW" sz="2000" b="1" dirty="0" smtClean="0"/>
            </a:p>
            <a:p>
              <a:r>
                <a:rPr lang="zh-TW" altLang="en-US" sz="2000" b="1" dirty="0" smtClean="0"/>
                <a:t>             </a:t>
              </a:r>
              <a:r>
                <a:rPr lang="en-US" altLang="zh-TW" sz="2000" b="1" dirty="0" smtClean="0"/>
                <a:t>0x43C0_0000</a:t>
              </a:r>
              <a:r>
                <a:rPr lang="zh-TW" altLang="en-US" sz="2000" b="1" dirty="0" smtClean="0"/>
                <a:t>，做之後暫存器查詢依據</a:t>
              </a:r>
              <a:endParaRPr lang="zh-TW" altLang="en-US" sz="2000" b="1" dirty="0"/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6515643" y="1981756"/>
            <a:ext cx="4748864" cy="4554385"/>
            <a:chOff x="346218" y="2079673"/>
            <a:chExt cx="4748864" cy="4554385"/>
          </a:xfrm>
        </p:grpSpPr>
        <p:grpSp>
          <p:nvGrpSpPr>
            <p:cNvPr id="9" name="群組 8"/>
            <p:cNvGrpSpPr/>
            <p:nvPr/>
          </p:nvGrpSpPr>
          <p:grpSpPr>
            <a:xfrm>
              <a:off x="346218" y="3095336"/>
              <a:ext cx="2627157" cy="3538722"/>
              <a:chOff x="327746" y="1125682"/>
              <a:chExt cx="2627157" cy="3538722"/>
            </a:xfrm>
          </p:grpSpPr>
          <p:pic>
            <p:nvPicPr>
              <p:cNvPr id="13" name="圖片 12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27747" y="1125682"/>
                <a:ext cx="2627156" cy="2253311"/>
              </a:xfrm>
              <a:prstGeom prst="rect">
                <a:avLst/>
              </a:prstGeom>
            </p:spPr>
          </p:pic>
          <p:pic>
            <p:nvPicPr>
              <p:cNvPr id="14" name="圖片 13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27746" y="3378993"/>
                <a:ext cx="1792406" cy="1285411"/>
              </a:xfrm>
              <a:prstGeom prst="rect">
                <a:avLst/>
              </a:prstGeom>
            </p:spPr>
          </p:pic>
        </p:grpSp>
        <p:sp>
          <p:nvSpPr>
            <p:cNvPr id="10" name="矩形 9"/>
            <p:cNvSpPr/>
            <p:nvPr/>
          </p:nvSpPr>
          <p:spPr>
            <a:xfrm>
              <a:off x="506586" y="3692825"/>
              <a:ext cx="2410938" cy="19421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751999" y="5946136"/>
              <a:ext cx="1365424" cy="48884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346218" y="2079673"/>
              <a:ext cx="474886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b="1" dirty="0" smtClean="0"/>
                <a:t>Step2. </a:t>
              </a:r>
              <a:r>
                <a:rPr lang="zh-TW" altLang="en-US" sz="2000" b="1" dirty="0" smtClean="0"/>
                <a:t>再系統程式中打入上下限計數程式</a:t>
              </a:r>
              <a:endParaRPr lang="en-US" altLang="zh-TW" sz="2000" b="1" dirty="0" smtClean="0"/>
            </a:p>
            <a:p>
              <a:r>
                <a:rPr lang="en-US" altLang="zh-TW" sz="2000" b="1" dirty="0" smtClean="0"/>
                <a:t>	Slv_reg0 </a:t>
              </a:r>
              <a:r>
                <a:rPr lang="zh-TW" altLang="en-US" sz="2000" b="1" dirty="0" smtClean="0"/>
                <a:t>作為上限述職的暫存器</a:t>
              </a:r>
              <a:endParaRPr lang="en-US" altLang="zh-TW" sz="2000" b="1" dirty="0" smtClean="0"/>
            </a:p>
            <a:p>
              <a:r>
                <a:rPr lang="en-US" altLang="zh-TW" sz="2000" b="1" dirty="0" smtClean="0"/>
                <a:t>	Slv_reg1 </a:t>
              </a:r>
              <a:r>
                <a:rPr lang="zh-TW" altLang="en-US" sz="2000" b="1" dirty="0" smtClean="0"/>
                <a:t>作為下限</a:t>
              </a:r>
              <a:r>
                <a:rPr lang="zh-TW" altLang="en-US" sz="2000" b="1" dirty="0"/>
                <a:t>述職的</a:t>
              </a:r>
              <a:r>
                <a:rPr lang="zh-TW" altLang="en-US" sz="2000" b="1" dirty="0" smtClean="0"/>
                <a:t>暫存器</a:t>
              </a:r>
              <a:endParaRPr lang="zh-TW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260660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 1 Upper and Lower limit counter</a:t>
            </a:r>
          </a:p>
        </p:txBody>
      </p:sp>
      <p:grpSp>
        <p:nvGrpSpPr>
          <p:cNvPr id="15" name="群組 14"/>
          <p:cNvGrpSpPr/>
          <p:nvPr/>
        </p:nvGrpSpPr>
        <p:grpSpPr>
          <a:xfrm>
            <a:off x="7052043" y="1686955"/>
            <a:ext cx="4683534" cy="1167807"/>
            <a:chOff x="4854429" y="3663618"/>
            <a:chExt cx="4683534" cy="1167807"/>
          </a:xfrm>
        </p:grpSpPr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56017" y="4193250"/>
              <a:ext cx="3819525" cy="638175"/>
            </a:xfrm>
            <a:prstGeom prst="rect">
              <a:avLst/>
            </a:prstGeom>
          </p:spPr>
        </p:pic>
        <p:sp>
          <p:nvSpPr>
            <p:cNvPr id="17" name="標題 1">
              <a:extLst>
                <a:ext uri="{FF2B5EF4-FFF2-40B4-BE49-F238E27FC236}">
                  <a16:creationId xmlns:a16="http://schemas.microsoft.com/office/drawing/2014/main" id="{C20D2064-A703-4956-AFF2-2BBA1B243D04}"/>
                </a:ext>
              </a:extLst>
            </p:cNvPr>
            <p:cNvSpPr txBox="1">
              <a:spLocks/>
            </p:cNvSpPr>
            <p:nvPr/>
          </p:nvSpPr>
          <p:spPr>
            <a:xfrm>
              <a:off x="4854429" y="3663618"/>
              <a:ext cx="4683534" cy="34509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TW" sz="2000" b="1" dirty="0" smtClean="0">
                  <a:latin typeface="+mn-lt"/>
                </a:rPr>
                <a:t>Step4. </a:t>
              </a:r>
              <a:r>
                <a:rPr lang="zh-TW" altLang="en-US" sz="2000" b="1" dirty="0" smtClean="0">
                  <a:latin typeface="+mn-lt"/>
                </a:rPr>
                <a:t>觀察</a:t>
              </a:r>
              <a:r>
                <a:rPr lang="en-US" altLang="zh-TW" sz="2000" b="1" dirty="0" err="1" smtClean="0">
                  <a:latin typeface="+mn-lt"/>
                </a:rPr>
                <a:t>xparameters.h</a:t>
              </a:r>
              <a:r>
                <a:rPr lang="zh-TW" altLang="en-US" sz="2000" b="1" dirty="0" smtClean="0">
                  <a:latin typeface="+mn-lt"/>
                </a:rPr>
                <a:t> 得 </a:t>
              </a:r>
              <a:r>
                <a:rPr lang="en-US" altLang="zh-TW" sz="2000" b="1" dirty="0" err="1" smtClean="0">
                  <a:latin typeface="+mn-lt"/>
                </a:rPr>
                <a:t>BaseAddress</a:t>
              </a:r>
              <a:endParaRPr lang="zh-TW" altLang="en-US" sz="2000" b="1" dirty="0">
                <a:latin typeface="+mn-lt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854429" y="4500477"/>
              <a:ext cx="3821113" cy="13187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9" name="群組 18"/>
          <p:cNvGrpSpPr/>
          <p:nvPr/>
        </p:nvGrpSpPr>
        <p:grpSpPr>
          <a:xfrm>
            <a:off x="838994" y="1690688"/>
            <a:ext cx="6213049" cy="3150035"/>
            <a:chOff x="-1" y="2954712"/>
            <a:chExt cx="6213049" cy="3150035"/>
          </a:xfrm>
        </p:grpSpPr>
        <p:pic>
          <p:nvPicPr>
            <p:cNvPr id="20" name="圖片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3471862"/>
              <a:ext cx="3876675" cy="1914525"/>
            </a:xfrm>
            <a:prstGeom prst="rect">
              <a:avLst/>
            </a:prstGeom>
          </p:spPr>
        </p:pic>
        <p:pic>
          <p:nvPicPr>
            <p:cNvPr id="21" name="圖片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5386387"/>
              <a:ext cx="4495800" cy="390525"/>
            </a:xfrm>
            <a:prstGeom prst="rect">
              <a:avLst/>
            </a:prstGeom>
          </p:spPr>
        </p:pic>
        <p:pic>
          <p:nvPicPr>
            <p:cNvPr id="22" name="圖片 2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5771372"/>
              <a:ext cx="3971925" cy="333375"/>
            </a:xfrm>
            <a:prstGeom prst="rect">
              <a:avLst/>
            </a:prstGeom>
          </p:spPr>
        </p:pic>
        <p:sp>
          <p:nvSpPr>
            <p:cNvPr id="23" name="標題 1">
              <a:extLst>
                <a:ext uri="{FF2B5EF4-FFF2-40B4-BE49-F238E27FC236}">
                  <a16:creationId xmlns:a16="http://schemas.microsoft.com/office/drawing/2014/main" id="{56454981-F81D-47D0-812F-FF266464C05F}"/>
                </a:ext>
              </a:extLst>
            </p:cNvPr>
            <p:cNvSpPr txBox="1">
              <a:spLocks/>
            </p:cNvSpPr>
            <p:nvPr/>
          </p:nvSpPr>
          <p:spPr>
            <a:xfrm>
              <a:off x="-1" y="2954712"/>
              <a:ext cx="6213049" cy="65232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TW" sz="2000" b="1" dirty="0" smtClean="0">
                  <a:latin typeface="+mn-lt"/>
                </a:rPr>
                <a:t>Step3. </a:t>
              </a:r>
              <a:r>
                <a:rPr lang="zh-TW" altLang="en-US" sz="2000" b="1" dirty="0" smtClean="0">
                  <a:latin typeface="+mn-lt"/>
                </a:rPr>
                <a:t>可以觀察</a:t>
              </a:r>
              <a:r>
                <a:rPr lang="en-US" altLang="zh-TW" sz="2000" b="1" dirty="0" err="1" smtClean="0">
                  <a:latin typeface="+mn-lt"/>
                </a:rPr>
                <a:t>ipName.h</a:t>
              </a:r>
              <a:r>
                <a:rPr lang="en-US" altLang="zh-TW" sz="2000" b="1" dirty="0" smtClean="0">
                  <a:latin typeface="+mn-lt"/>
                </a:rPr>
                <a:t>(</a:t>
              </a:r>
              <a:r>
                <a:rPr lang="zh-TW" altLang="en-US" sz="2000" b="1" dirty="0" smtClean="0">
                  <a:latin typeface="+mn-lt"/>
                </a:rPr>
                <a:t>本程式命名為</a:t>
              </a:r>
              <a:r>
                <a:rPr lang="en-US" altLang="zh-TW" sz="2000" b="1" dirty="0" err="1" smtClean="0">
                  <a:latin typeface="+mn-lt"/>
                </a:rPr>
                <a:t>Limit_counter.h</a:t>
              </a:r>
              <a:r>
                <a:rPr lang="en-US" altLang="zh-TW" sz="2000" b="1" dirty="0" smtClean="0">
                  <a:latin typeface="+mn-lt"/>
                </a:rPr>
                <a:t>)</a:t>
              </a:r>
              <a:r>
                <a:rPr lang="zh-TW" altLang="en-US" sz="2000" b="1" dirty="0" smtClean="0">
                  <a:latin typeface="+mn-lt"/>
                </a:rPr>
                <a:t> 得 暫存器位址和寫入與讀出的定義函數</a:t>
              </a:r>
              <a:endParaRPr lang="zh-TW" altLang="en-US" sz="2000" b="1" dirty="0">
                <a:latin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150813" y="4725136"/>
              <a:ext cx="3287568" cy="60892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150812" y="5414584"/>
              <a:ext cx="4249737" cy="30446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150813" y="5785827"/>
              <a:ext cx="3773488" cy="30446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33306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534</Words>
  <Application>Microsoft Office PowerPoint</Application>
  <PresentationFormat>寬螢幕</PresentationFormat>
  <Paragraphs>67</Paragraphs>
  <Slides>16</Slides>
  <Notes>0</Notes>
  <HiddenSlides>0</HiddenSlides>
  <MMClips>3</MMClips>
  <ScaleCrop>false</ScaleCrop>
  <HeadingPairs>
    <vt:vector size="8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新細明體</vt:lpstr>
      <vt:lpstr>標楷體</vt:lpstr>
      <vt:lpstr>Arial</vt:lpstr>
      <vt:lpstr>Calibri</vt:lpstr>
      <vt:lpstr>Calibri Light</vt:lpstr>
      <vt:lpstr>Office 佈景主題</vt:lpstr>
      <vt:lpstr>封裝程式殼層物件</vt:lpstr>
      <vt:lpstr>System on Chip HW2</vt:lpstr>
      <vt:lpstr>Outline</vt:lpstr>
      <vt:lpstr>LAB 1 LED Test</vt:lpstr>
      <vt:lpstr>LAB 1 LED Test</vt:lpstr>
      <vt:lpstr>LAB 1 LED Test</vt:lpstr>
      <vt:lpstr>LAB 2 SDK Helloworld</vt:lpstr>
      <vt:lpstr>LAB 2 SDK Helloworld</vt:lpstr>
      <vt:lpstr>HW 1 Upper and Lower limit counter</vt:lpstr>
      <vt:lpstr>HW 1 Upper and Lower limit counter</vt:lpstr>
      <vt:lpstr>HW 1 Upper and Lower limit counter</vt:lpstr>
      <vt:lpstr>HW 1 Upper and Lower limit counter</vt:lpstr>
      <vt:lpstr>Interrupt introduce</vt:lpstr>
      <vt:lpstr>Interrupt introduce</vt:lpstr>
      <vt:lpstr>Interrupt introduce</vt:lpstr>
      <vt:lpstr>Interrupt introduce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Student</dc:creator>
  <cp:lastModifiedBy>Student</cp:lastModifiedBy>
  <cp:revision>36</cp:revision>
  <dcterms:created xsi:type="dcterms:W3CDTF">2019-04-10T09:36:23Z</dcterms:created>
  <dcterms:modified xsi:type="dcterms:W3CDTF">2019-04-17T10:02:41Z</dcterms:modified>
</cp:coreProperties>
</file>

<file path=docProps/thumbnail.jpeg>
</file>